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0705FF-592E-4214-A46C-1EA502C12292}">
  <a:tblStyle styleId="{460705FF-592E-4214-A46C-1EA502C1229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commentAuthors" Target="commentAuthors.xml"/><Relationship Id="rId6" Type="http://schemas.openxmlformats.org/officeDocument/2006/relationships/slideMaster" Target="slideMasters/slideMaster1.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3-04T16:19:48.023">
    <p:pos x="307" y="391"/>
    <p:text>@annie.jenson@thinkingnation.org 
Add blank version when complete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 Id="rId11" Type="http://schemas.openxmlformats.org/officeDocument/2006/relationships/hyperlink" Target="https://docs.google.com/presentation/d/1B23m-sm0Ep8tpFu_rn7C1QYQ7_BEflLkhNYtIM0qYuA/copy" TargetMode="External"/><Relationship Id="rId10" Type="http://schemas.openxmlformats.org/officeDocument/2006/relationships/hyperlink" Target="https://docs.google.com/presentation/d/1wW3IlC2i6JKpO9He5QhZTVJs2hXJ4EjlEKmFO_Sj06w/copy" TargetMode="External"/><Relationship Id="rId12" Type="http://schemas.openxmlformats.org/officeDocument/2006/relationships/image" Target="../media/image2.png"/><Relationship Id="rId9" Type="http://schemas.openxmlformats.org/officeDocument/2006/relationships/hyperlink" Target="https://docs.google.com/presentation/d/1rl0-3u0avwaTBE6rPICEC-kJHxr7lnr3UUKki-nSixI/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trNydhh7rzKYH_jfKjyQ8JRpR54EW06ifD9ToRu-wr0/copy" TargetMode="External"/><Relationship Id="rId7" Type="http://schemas.openxmlformats.org/officeDocument/2006/relationships/hyperlink" Target="https://docs.google.com/presentation/d/1SHIYyFMTiYHBAo9vkLEQmubrIAPwQup69iwyh4pw-X8/copy" TargetMode="External"/><Relationship Id="rId8" Type="http://schemas.openxmlformats.org/officeDocument/2006/relationships/hyperlink" Target="https://docs.google.com/presentation/d/1olwcH-TWnwz-8cZhK2_829m7hBc3631bTO0vi5af4eQ/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trNydhh7rzKYH_jfKjyQ8JRpR54EW06ifD9ToRu-wr0/copy" TargetMode="External"/><Relationship Id="rId5" Type="http://schemas.openxmlformats.org/officeDocument/2006/relationships/hyperlink" Target="https://docs.google.com/presentation/d/1SHIYyFMTiYHBAo9vkLEQmubrIAPwQup69iwyh4pw-X8/copy" TargetMode="External"/><Relationship Id="rId6" Type="http://schemas.openxmlformats.org/officeDocument/2006/relationships/hyperlink" Target="https://docs.google.com/presentation/d/1olwcH-TWnwz-8cZhK2_829m7hBc3631bTO0vi5af4eQ/copy" TargetMode="External"/><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{460705FF-592E-4214-A46C-1EA502C12292}</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1: Motives for Migration</a:t>
                      </a:r>
                      <a:endParaRPr b="1">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Who were the initial settlers of England’s first permanent North American colonies and why did they migrate?</a:t>
                      </a:r>
                      <a:endParaRPr sz="1200">
                        <a:latin typeface="Inter"/>
                        <a:ea typeface="Inter"/>
                        <a:cs typeface="Inter"/>
                        <a:sym typeface="Inter"/>
                      </a:endParaRPr>
                    </a:p>
                  </a:txBody>
                  <a:tcPr marT="91425" marB="91425" marR="91425" marL="91425"/>
                </a:tc>
                <a:tc hMerge="1"/>
              </a:tr>
              <a:tr h="3252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7.16, 7.19, 7.21</a:t>
                      </a:r>
                      <a:endParaRPr sz="12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Quantitative Analysis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684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Motives for Migration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Motives for Migration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Unit 3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Cartography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The English Colonies</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{460705FF-592E-4214-A46C-1EA502C12292}</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Motives for Migration - Continued</a:t>
                      </a:r>
                      <a:endParaRPr b="1">
                        <a:solidFill>
                          <a:schemeClr val="dk1"/>
                        </a:solidFill>
                        <a:latin typeface="Inter"/>
                        <a:ea typeface="Inter"/>
                        <a:cs typeface="Inter"/>
                        <a:sym typeface="Inter"/>
                      </a:endParaRPr>
                    </a:p>
                  </a:txBody>
                  <a:tcPr marT="91425" marB="91425" marR="91425" marL="91425"/>
                </a:tc>
                <a:tc hMerge="1"/>
              </a:tr>
              <a:tr h="670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1-5 of the </a:t>
                      </a:r>
                      <a:r>
                        <a:rPr lang="en" sz="1200" u="sng">
                          <a:solidFill>
                            <a:schemeClr val="accent5"/>
                          </a:solidFill>
                          <a:latin typeface="Inter"/>
                          <a:ea typeface="Inter"/>
                          <a:cs typeface="Inter"/>
                          <a:sym typeface="Inter"/>
                          <a:hlinkClick r:id="rId4">
                            <a:extLst>
                              <a:ext uri="{A12FA001-AC4F-418D-AE19-62706E023703}">
                                <ahyp:hlinkClr val="tx"/>
                              </a:ext>
                            </a:extLst>
                          </a:hlinkClick>
                        </a:rPr>
                        <a:t>Motives for Migration Presentation</a:t>
                      </a:r>
                      <a:r>
                        <a:rPr lang="en" sz="1200">
                          <a:solidFill>
                            <a:schemeClr val="dk1"/>
                          </a:solidFill>
                          <a:latin typeface="Inter"/>
                          <a:ea typeface="Inter"/>
                          <a:cs typeface="Inter"/>
                          <a:sym typeface="Inter"/>
                        </a:rPr>
                        <a:t>, guide students through a four corners activity. Then, provide students time to preview the Topic 1 Supporting questions within the </a:t>
                      </a:r>
                      <a:r>
                        <a:rPr lang="en" sz="1200" u="sng">
                          <a:solidFill>
                            <a:schemeClr val="hlink"/>
                          </a:solidFill>
                          <a:latin typeface="Inter"/>
                          <a:ea typeface="Inter"/>
                          <a:cs typeface="Inter"/>
                          <a:sym typeface="Inter"/>
                          <a:hlinkClick r:id="rId5"/>
                        </a:rPr>
                        <a:t>Unit 3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Label each corner of the room with appropriate color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Review Norms for Four Corners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Project Four Corners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Guide students to page 1: Unit 3-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Four Corners Prompts and move around room following expected norms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Discuss and write responses with peers at each corner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3-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Continuing with slides 6-10 and using the </a:t>
                      </a:r>
                      <a:r>
                        <a:rPr lang="en" sz="1200" u="sng">
                          <a:solidFill>
                            <a:schemeClr val="hlink"/>
                          </a:solidFill>
                          <a:latin typeface="Inter"/>
                          <a:ea typeface="Inter"/>
                          <a:cs typeface="Inter"/>
                          <a:sym typeface="Inter"/>
                          <a:hlinkClick r:id="rId6"/>
                        </a:rPr>
                        <a:t>Motives for Migration Student Worksheet</a:t>
                      </a:r>
                      <a:r>
                        <a:rPr lang="en" sz="1200">
                          <a:solidFill>
                            <a:schemeClr val="dk1"/>
                          </a:solidFill>
                          <a:latin typeface="Inter"/>
                          <a:ea typeface="Inter"/>
                          <a:cs typeface="Inter"/>
                          <a:sym typeface="Inter"/>
                        </a:rPr>
                        <a:t>, walk the students through foundational background knowledge for the first part of this unit. Highlight early English colonies and colonial regions. Once students have completed the advanced organizer, students will fill in the map on page 2, using a writing utensil and three colors.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and coloring materials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Thirteen Colonies through Advanced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blank sections of the Advanced Organizer as the teacher goes through the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Advanced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colonies and color regions on map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English Colonies: Daily Lesson Plan (90 Minutes)</a:t>
            </a:r>
            <a:endParaRPr sz="1800">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{460705FF-592E-4214-A46C-1EA502C12292}</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 Motives for Migration - Continued</a:t>
                      </a:r>
                      <a:endParaRPr b="1">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worksheet pages 3-5, students will analyze two lists (Jamestown, 1607 and Plymouth, 1620) of early non-native migrants to North America. </a:t>
                      </a:r>
                      <a:r>
                        <a:rPr lang="en" sz="1200">
                          <a:solidFill>
                            <a:schemeClr val="dk1"/>
                          </a:solidFill>
                          <a:latin typeface="Inter"/>
                          <a:ea typeface="Inter"/>
                          <a:cs typeface="Inter"/>
                          <a:sym typeface="Inter"/>
                        </a:rPr>
                        <a:t>Students will organize the data from each list and answer the reflection questions to better understand some reasons why Europeans left for North America.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18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method of analysis (individual or partner) </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Analyze lists and organize data using the table provided</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reflection questions for each list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by completing the Comparison Graphic Organizer (page 6 of student worksheet). This can be done individually, with a partner, or in a small group.</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Comparison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The English Colonies: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